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6" r:id="rId4"/>
    <p:sldId id="260" r:id="rId5"/>
    <p:sldId id="261" r:id="rId6"/>
    <p:sldId id="270" r:id="rId7"/>
    <p:sldId id="262" r:id="rId8"/>
  </p:sldIdLst>
  <p:sldSz cx="18288000" cy="10287000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Bold" panose="00000800000000000000" pitchFamily="2" charset="0"/>
      <p:regular r:id="rId14"/>
      <p:bold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0" y="-6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10C59-AC02-48D4-A361-23F1B56A3F3C}" type="datetimeFigureOut">
              <a:rPr lang="en-ZA" smtClean="0"/>
              <a:t>2025/08/05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56D6D-29DC-468F-98DF-8A7989BB091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294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56D6D-29DC-468F-98DF-8A7989BB091C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738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1332" y="2220462"/>
            <a:ext cx="15028902" cy="246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0248"/>
              </a:lnSpc>
              <a:spcBef>
                <a:spcPct val="0"/>
              </a:spcBef>
              <a:defRPr sz="7320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n-ZA" sz="5400" dirty="0"/>
              <a:t>EXPLORATORY DATA ANALYSIS: MICROSOFT MOVIE STUDIO</a:t>
            </a:r>
            <a:endParaRPr lang="en-US" sz="5400" dirty="0"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8" name="TextBox 18"/>
          <p:cNvSpPr txBox="1"/>
          <p:nvPr/>
        </p:nvSpPr>
        <p:spPr>
          <a:xfrm>
            <a:off x="1443592" y="5668508"/>
            <a:ext cx="7366063" cy="50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3600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Trevor Odhiambo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573917" y="4826945"/>
            <a:ext cx="9146584" cy="524637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78491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0200" y="2161367"/>
            <a:ext cx="14554200" cy="6499472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15000" y="2009668"/>
            <a:ext cx="5748323" cy="95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9991" y="2933739"/>
            <a:ext cx="13639800" cy="300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ZA" sz="2800" b="1" dirty="0">
              <a:solidFill>
                <a:schemeClr val="bg1"/>
              </a:solidFill>
            </a:endParaRPr>
          </a:p>
          <a:p>
            <a:r>
              <a:rPr lang="en-ZA" sz="2800" b="1" dirty="0">
                <a:solidFill>
                  <a:schemeClr val="bg1"/>
                </a:solidFill>
              </a:rPr>
              <a:t>Problem: </a:t>
            </a:r>
            <a:r>
              <a:rPr lang="en-ZA" sz="2800" dirty="0">
                <a:solidFill>
                  <a:schemeClr val="bg1"/>
                </a:solidFill>
              </a:rPr>
              <a:t>Microsoft is launching a new movie studio and needs data-driven insights on top-performing film types to guide strategic decisions on what genres and formats to produce for box office success.</a:t>
            </a:r>
          </a:p>
          <a:p>
            <a:endParaRPr lang="en-ZA" sz="2800" b="1" dirty="0">
              <a:solidFill>
                <a:schemeClr val="bg1"/>
              </a:solidFill>
            </a:endParaRPr>
          </a:p>
          <a:p>
            <a:r>
              <a:rPr lang="en-ZA" sz="2800" b="1" dirty="0">
                <a:solidFill>
                  <a:schemeClr val="bg1"/>
                </a:solidFill>
              </a:rPr>
              <a:t>Goal: </a:t>
            </a:r>
            <a:r>
              <a:rPr lang="en-ZA" sz="2800" dirty="0">
                <a:solidFill>
                  <a:schemeClr val="bg1"/>
                </a:solidFill>
              </a:rPr>
              <a:t>Extract meaningful insights to support strategic decisions for Microsoft's movie studio.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800" b="1" spc="-46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DAB024-D7B1-24C6-E12E-401BE3DD6E0A}"/>
              </a:ext>
            </a:extLst>
          </p:cNvPr>
          <p:cNvSpPr txBox="1"/>
          <p:nvPr/>
        </p:nvSpPr>
        <p:spPr>
          <a:xfrm>
            <a:off x="2229990" y="5851149"/>
            <a:ext cx="10800209" cy="264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ZA" sz="2800" dirty="0"/>
              <a:t>Key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ZA" sz="2800" b="0" dirty="0"/>
              <a:t>What genres are most produced and perform best at box office?</a:t>
            </a:r>
          </a:p>
          <a:p>
            <a:pPr marL="514350" indent="-514350">
              <a:buFont typeface="+mj-lt"/>
              <a:buAutoNum type="arabicPeriod"/>
            </a:pPr>
            <a:r>
              <a:rPr lang="en-ZA" sz="2800" b="0" dirty="0"/>
              <a:t>What are the common IMDb rating patterns?</a:t>
            </a:r>
          </a:p>
          <a:p>
            <a:pPr marL="514350" indent="-514350">
              <a:buFont typeface="+mj-lt"/>
              <a:buAutoNum type="arabicPeriod"/>
            </a:pPr>
            <a:r>
              <a:rPr lang="en-ZA" sz="2800" b="0" dirty="0"/>
              <a:t>How long do most movies run?</a:t>
            </a:r>
          </a:p>
          <a:p>
            <a:pPr marL="514350" indent="-514350">
              <a:buFont typeface="+mj-lt"/>
              <a:buAutoNum type="arabicPeriod"/>
            </a:pPr>
            <a:r>
              <a:rPr lang="en-ZA" sz="2800" b="0" dirty="0"/>
              <a:t>What characteristics correlate with success?</a:t>
            </a:r>
          </a:p>
          <a:p>
            <a:pPr marL="514350" indent="-514350">
              <a:buFont typeface="+mj-lt"/>
              <a:buAutoNum type="arabicPeriod"/>
            </a:pPr>
            <a:endParaRPr lang="en-ZA" sz="2800"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66635"/>
            <a:ext cx="7523780" cy="7546156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04490" y="1265866"/>
            <a:ext cx="7096133" cy="88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02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UNDERSTANDING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00267" y="5830678"/>
            <a:ext cx="2370352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Films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0267" y="4776684"/>
            <a:ext cx="2370352" cy="93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2,952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01262" y="5830678"/>
            <a:ext cx="2370352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Studios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01262" y="4776684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215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0267" y="7748439"/>
            <a:ext cx="2370352" cy="70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Median IMDb Rating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0267" y="6694445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6.6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01262" y="7748439"/>
            <a:ext cx="2370352" cy="70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Median Runtime (Minutes)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1262" y="6694445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105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8829309"/>
            <a:ext cx="7523780" cy="428991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5989BE8-F47B-9EFA-7419-CFE9A55927A9}"/>
              </a:ext>
            </a:extLst>
          </p:cNvPr>
          <p:cNvSpPr txBox="1"/>
          <p:nvPr/>
        </p:nvSpPr>
        <p:spPr>
          <a:xfrm>
            <a:off x="2238367" y="1873294"/>
            <a:ext cx="6858000" cy="669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6300"/>
              </a:lnSpc>
              <a:spcBef>
                <a:spcPct val="0"/>
              </a:spcBef>
              <a:defRPr sz="4400" b="1" u="none" strike="noStrike">
                <a:solidFill>
                  <a:srgbClr val="051D40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n-ZA" sz="2000" dirty="0">
                <a:solidFill>
                  <a:srgbClr val="FDFDFD"/>
                </a:solidFill>
              </a:rPr>
              <a:t>Dataset</a:t>
            </a:r>
            <a:r>
              <a:rPr lang="en-ZA" sz="2000" dirty="0"/>
              <a:t> </a:t>
            </a:r>
            <a:r>
              <a:rPr lang="en-ZA" sz="2000" dirty="0">
                <a:solidFill>
                  <a:srgbClr val="FDFDFD"/>
                </a:solidFill>
              </a:rPr>
              <a:t>Summary: 2010–2019 (2,952 Films)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267D6C3A-0925-44E7-0BE2-E435AA19C60B}"/>
              </a:ext>
            </a:extLst>
          </p:cNvPr>
          <p:cNvSpPr txBox="1"/>
          <p:nvPr/>
        </p:nvSpPr>
        <p:spPr>
          <a:xfrm>
            <a:off x="1181100" y="1299492"/>
            <a:ext cx="7523780" cy="76822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ACFE9B44-FD43-0692-7A43-65E38D907C72}"/>
              </a:ext>
            </a:extLst>
          </p:cNvPr>
          <p:cNvSpPr txBox="1"/>
          <p:nvPr/>
        </p:nvSpPr>
        <p:spPr>
          <a:xfrm>
            <a:off x="5212852" y="2832128"/>
            <a:ext cx="2370352" cy="93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13,878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048413F8-345D-A8A3-B7E6-A48329A7A168}"/>
              </a:ext>
            </a:extLst>
          </p:cNvPr>
          <p:cNvSpPr txBox="1"/>
          <p:nvPr/>
        </p:nvSpPr>
        <p:spPr>
          <a:xfrm>
            <a:off x="2263767" y="2845924"/>
            <a:ext cx="2370352" cy="93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u="none" strike="noStrike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2M $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BB29CA5B-E56F-E3A4-8412-1E0E35A606F3}"/>
              </a:ext>
            </a:extLst>
          </p:cNvPr>
          <p:cNvSpPr txBox="1"/>
          <p:nvPr/>
        </p:nvSpPr>
        <p:spPr>
          <a:xfrm>
            <a:off x="5170982" y="3721442"/>
            <a:ext cx="2370352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Median votes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72942E8C-7720-7592-D047-887DDC02D8A1}"/>
              </a:ext>
            </a:extLst>
          </p:cNvPr>
          <p:cNvSpPr txBox="1"/>
          <p:nvPr/>
        </p:nvSpPr>
        <p:spPr>
          <a:xfrm>
            <a:off x="2229927" y="3735238"/>
            <a:ext cx="2370352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Median Gross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4B5015B4-5456-8CD0-E653-BA501A28AF0A}"/>
              </a:ext>
            </a:extLst>
          </p:cNvPr>
          <p:cNvSpPr txBox="1"/>
          <p:nvPr/>
        </p:nvSpPr>
        <p:spPr>
          <a:xfrm>
            <a:off x="8746750" y="2271767"/>
            <a:ext cx="9136641" cy="50098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 sz="24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ZA" dirty="0">
                <a:solidFill>
                  <a:srgbClr val="002060"/>
                </a:solidFill>
              </a:rPr>
              <a:t>• Dataset covers 2,952 films from 2010 to 2019.</a:t>
            </a:r>
            <a:br>
              <a:rPr lang="en-ZA" dirty="0">
                <a:solidFill>
                  <a:srgbClr val="002060"/>
                </a:solidFill>
              </a:rPr>
            </a:br>
            <a:r>
              <a:rPr lang="en-ZA" dirty="0">
                <a:solidFill>
                  <a:srgbClr val="002060"/>
                </a:solidFill>
              </a:rPr>
              <a:t>• Median Runtime: 105 minutes (most films ~1h45min).</a:t>
            </a:r>
            <a:br>
              <a:rPr lang="en-ZA" dirty="0">
                <a:solidFill>
                  <a:srgbClr val="002060"/>
                </a:solidFill>
              </a:rPr>
            </a:br>
            <a:r>
              <a:rPr lang="en-ZA" dirty="0">
                <a:solidFill>
                  <a:srgbClr val="002060"/>
                </a:solidFill>
              </a:rPr>
              <a:t>• IMDb Rating: Median 6.6 (range: 1.6 – 9.2).</a:t>
            </a:r>
            <a:br>
              <a:rPr lang="en-ZA" dirty="0">
                <a:solidFill>
                  <a:srgbClr val="002060"/>
                </a:solidFill>
              </a:rPr>
            </a:br>
            <a:r>
              <a:rPr lang="en-ZA" dirty="0">
                <a:solidFill>
                  <a:srgbClr val="002060"/>
                </a:solidFill>
              </a:rPr>
              <a:t>• User Votes: Median 13,878 (range: 5 – 1.8 million).</a:t>
            </a:r>
            <a:br>
              <a:rPr lang="en-ZA" dirty="0">
                <a:solidFill>
                  <a:srgbClr val="002060"/>
                </a:solidFill>
              </a:rPr>
            </a:br>
            <a:r>
              <a:rPr lang="en-ZA" dirty="0">
                <a:solidFill>
                  <a:srgbClr val="002060"/>
                </a:solidFill>
              </a:rPr>
              <a:t>• Domestic Gross: Median $2M, with outliers up to $700M.</a:t>
            </a:r>
            <a:br>
              <a:rPr lang="en-ZA" dirty="0">
                <a:solidFill>
                  <a:srgbClr val="002060"/>
                </a:solidFill>
              </a:rPr>
            </a:br>
            <a:r>
              <a:rPr lang="en-ZA" dirty="0">
                <a:solidFill>
                  <a:srgbClr val="002060"/>
                </a:solidFill>
              </a:rPr>
              <a:t>• Genres: 317 unique; most frequent is Drama.</a:t>
            </a:r>
            <a:br>
              <a:rPr lang="en-ZA" dirty="0">
                <a:solidFill>
                  <a:srgbClr val="002060"/>
                </a:solidFill>
              </a:rPr>
            </a:br>
            <a:r>
              <a:rPr lang="en-ZA" dirty="0">
                <a:solidFill>
                  <a:srgbClr val="002060"/>
                </a:solidFill>
              </a:rPr>
              <a:t>• Studios: 215 total; Universal produced the most films.</a:t>
            </a:r>
            <a:br>
              <a:rPr lang="en-ZA" dirty="0">
                <a:solidFill>
                  <a:srgbClr val="002060"/>
                </a:solidFill>
              </a:rPr>
            </a:br>
            <a:r>
              <a:rPr lang="en-ZA" dirty="0">
                <a:solidFill>
                  <a:srgbClr val="002060"/>
                </a:solidFill>
              </a:rPr>
              <a:t>• Insight: Success is skewed—top-performing films are rare, so genre and format choices are critical.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52126" y="1465143"/>
            <a:ext cx="9112580" cy="745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400" b="1" u="none" strike="noStrike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PREPARATION: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16" name="Group 16"/>
          <p:cNvGrpSpPr/>
          <p:nvPr/>
        </p:nvGrpSpPr>
        <p:grpSpPr>
          <a:xfrm>
            <a:off x="838200" y="5143500"/>
            <a:ext cx="12039600" cy="4953000"/>
            <a:chOff x="0" y="0"/>
            <a:chExt cx="2999100" cy="868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9100" cy="868800"/>
            </a:xfrm>
            <a:custGeom>
              <a:avLst/>
              <a:gdLst/>
              <a:ahLst/>
              <a:cxnLst/>
              <a:rect l="l" t="t" r="r" b="b"/>
              <a:pathLst>
                <a:path w="2999100" h="8688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ZA">
                <a:solidFill>
                  <a:schemeClr val="bg1"/>
                </a:solidFill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55593" y="4632581"/>
            <a:ext cx="2772169" cy="867963"/>
            <a:chOff x="0" y="-66675"/>
            <a:chExt cx="1013291" cy="3172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3291" cy="250585"/>
            </a:xfrm>
            <a:custGeom>
              <a:avLst/>
              <a:gdLst/>
              <a:ahLst/>
              <a:cxnLst/>
              <a:rect l="l" t="t" r="r" b="b"/>
              <a:pathLst>
                <a:path w="1013291" h="250585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912407" y="4814991"/>
            <a:ext cx="5552299" cy="685553"/>
            <a:chOff x="0" y="0"/>
            <a:chExt cx="1013291" cy="2505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3291" cy="250585"/>
            </a:xfrm>
            <a:custGeom>
              <a:avLst/>
              <a:gdLst/>
              <a:ahLst/>
              <a:cxnLst/>
              <a:rect l="l" t="t" r="r" b="b"/>
              <a:pathLst>
                <a:path w="1013291" h="250585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 b="1" u="none" strike="noStrike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Exploratory Data Analysis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21382" y="5475144"/>
            <a:ext cx="3906380" cy="32573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 indent="0">
              <a:lnSpc>
                <a:spcPct val="15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 sz="2400" kern="10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Filtered only movies (removed TV, short films)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Dropped null or incomplete entries (missing gross or rating)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Converted gross fields to 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Merged datasets on </a:t>
            </a:r>
            <a:r>
              <a:rPr lang="en-ZA" sz="1800" dirty="0" err="1">
                <a:solidFill>
                  <a:schemeClr val="bg1"/>
                </a:solidFill>
              </a:rPr>
              <a:t>tconst</a:t>
            </a:r>
            <a:r>
              <a:rPr lang="en-ZA" sz="1800" dirty="0">
                <a:solidFill>
                  <a:schemeClr val="bg1"/>
                </a:solidFill>
              </a:rPr>
              <a:t> (IMDB ID) and title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98330" y="5417332"/>
            <a:ext cx="6651575" cy="44986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 indent="0">
              <a:lnSpc>
                <a:spcPct val="15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None/>
              <a:tabLst>
                <a:tab pos="457200" algn="l"/>
              </a:tabLst>
              <a:defRPr sz="2400" kern="10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ZA" sz="1800" dirty="0">
                <a:solidFill>
                  <a:schemeClr val="bg1"/>
                </a:solidFill>
              </a:rPr>
              <a:t>Explored relationships between genre, rating, runtime, vote count, and box office gross. Key visualizations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Distribution of IMDb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Domestic Gross vs IMDb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Most Common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Highest-Grossing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Runtime vs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Correlation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</a:rPr>
              <a:t>Top Studios by Average Gross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2431B7-95CF-DD22-BE6D-F77DFB51DA21}"/>
              </a:ext>
            </a:extLst>
          </p:cNvPr>
          <p:cNvSpPr txBox="1"/>
          <p:nvPr/>
        </p:nvSpPr>
        <p:spPr>
          <a:xfrm>
            <a:off x="1394889" y="3078389"/>
            <a:ext cx="11601450" cy="126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imdb.title.basics.csv – movie metadata (title, genres, year, runtime)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imdb.title.ratings.csv – IMDb ratings and vote counts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bom.movie_gross.csv – box office data (studio, gross revenue)</a:t>
            </a: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B294BA3B-0240-679A-8252-C513E3621777}"/>
              </a:ext>
            </a:extLst>
          </p:cNvPr>
          <p:cNvSpPr txBox="1"/>
          <p:nvPr/>
        </p:nvSpPr>
        <p:spPr>
          <a:xfrm>
            <a:off x="2402550" y="2172453"/>
            <a:ext cx="7922504" cy="70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Datasets Used: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3AD30-DD82-2549-90DC-BE42C5C6CD1A}"/>
              </a:ext>
            </a:extLst>
          </p:cNvPr>
          <p:cNvSpPr txBox="1"/>
          <p:nvPr/>
        </p:nvSpPr>
        <p:spPr>
          <a:xfrm>
            <a:off x="13529515" y="2092047"/>
            <a:ext cx="4495800" cy="2210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ZA" sz="28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Tools Used</a:t>
            </a:r>
            <a:endParaRPr lang="en-ZA" sz="2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ZA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Python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ZA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Google </a:t>
            </a:r>
            <a:r>
              <a:rPr lang="en-ZA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Colab</a:t>
            </a:r>
            <a:endParaRPr lang="en-ZA" sz="2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ZA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5" name="Group 5"/>
          <p:cNvGrpSpPr/>
          <p:nvPr/>
        </p:nvGrpSpPr>
        <p:grpSpPr>
          <a:xfrm>
            <a:off x="6224860" y="1370022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8109" y="1375465"/>
            <a:ext cx="5841799" cy="5146658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81400" y="4102"/>
            <a:ext cx="10134600" cy="81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Visualizations &amp; Findings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69100" y="6737803"/>
            <a:ext cx="5297877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400" dirty="0">
                <a:solidFill>
                  <a:schemeClr val="bg1"/>
                </a:solidFill>
              </a:rPr>
              <a:t>Drama is the most frequent genre by far, followed by Comedy and Action.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400" dirty="0">
                <a:solidFill>
                  <a:schemeClr val="bg1"/>
                </a:solidFill>
              </a:rPr>
              <a:t>This suggests a heavy industry tilt toward emotionally-driven and entertaining films</a:t>
            </a:r>
            <a:endParaRPr lang="en-US" sz="2400" u="none" strike="noStrike" spc="-3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" name="Picture 33" descr="dfd0718b-4e4e-47d9-9a27-f929999b8134.png">
            <a:extLst>
              <a:ext uri="{FF2B5EF4-FFF2-40B4-BE49-F238E27FC236}">
                <a16:creationId xmlns:a16="http://schemas.microsoft.com/office/drawing/2014/main" id="{6F6A708B-1EAA-33BB-C4E2-9A8E441B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72"/>
          <a:stretch>
            <a:fillRect/>
          </a:stretch>
        </p:blipFill>
        <p:spPr>
          <a:xfrm>
            <a:off x="6310603" y="2125373"/>
            <a:ext cx="5739798" cy="3854780"/>
          </a:xfrm>
          <a:prstGeom prst="rect">
            <a:avLst/>
          </a:prstGeom>
        </p:spPr>
      </p:pic>
      <p:grpSp>
        <p:nvGrpSpPr>
          <p:cNvPr id="35" name="Group 5">
            <a:extLst>
              <a:ext uri="{FF2B5EF4-FFF2-40B4-BE49-F238E27FC236}">
                <a16:creationId xmlns:a16="http://schemas.microsoft.com/office/drawing/2014/main" id="{61D02413-1925-61EE-9762-F36AB715A555}"/>
              </a:ext>
            </a:extLst>
          </p:cNvPr>
          <p:cNvGrpSpPr/>
          <p:nvPr/>
        </p:nvGrpSpPr>
        <p:grpSpPr>
          <a:xfrm>
            <a:off x="12213996" y="1371158"/>
            <a:ext cx="5841799" cy="5146658"/>
            <a:chOff x="0" y="0"/>
            <a:chExt cx="1554321" cy="1369365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1BDA835-1130-FEF7-CFFC-DC4301EFF506}"/>
                </a:ext>
              </a:extLst>
            </p:cNvPr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A7FE29B8-360B-4F27-2A54-4C807A68E587}"/>
                </a:ext>
              </a:extLst>
            </p:cNvPr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Picture 40" descr="c0858f0d-b5ad-4696-bda5-57b6ccc46c09.png">
            <a:extLst>
              <a:ext uri="{FF2B5EF4-FFF2-40B4-BE49-F238E27FC236}">
                <a16:creationId xmlns:a16="http://schemas.microsoft.com/office/drawing/2014/main" id="{30F91765-CCF0-6A14-6906-A079EC7AAF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096"/>
          <a:stretch>
            <a:fillRect/>
          </a:stretch>
        </p:blipFill>
        <p:spPr>
          <a:xfrm>
            <a:off x="12199477" y="2346523"/>
            <a:ext cx="5699166" cy="34065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AC4AD0-0F7F-FA23-9FBC-E7C5A3766A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08"/>
          <a:stretch>
            <a:fillRect/>
          </a:stretch>
        </p:blipFill>
        <p:spPr>
          <a:xfrm>
            <a:off x="289880" y="2395609"/>
            <a:ext cx="5617414" cy="338881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56F879C-49D3-7F5A-A6B7-06D7E2CECFB3}"/>
              </a:ext>
            </a:extLst>
          </p:cNvPr>
          <p:cNvSpPr txBox="1"/>
          <p:nvPr/>
        </p:nvSpPr>
        <p:spPr>
          <a:xfrm>
            <a:off x="359481" y="6659876"/>
            <a:ext cx="59969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400" dirty="0">
                <a:solidFill>
                  <a:schemeClr val="bg1"/>
                </a:solidFill>
              </a:rPr>
              <a:t>The median runtime is just over 100 minutes.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400" dirty="0">
                <a:solidFill>
                  <a:schemeClr val="bg1"/>
                </a:solidFill>
              </a:rPr>
              <a:t>Most films are clustered between 90–120 minutes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75611B-4C1F-0F68-A6DF-CA4D85C68977}"/>
              </a:ext>
            </a:extLst>
          </p:cNvPr>
          <p:cNvSpPr txBox="1"/>
          <p:nvPr/>
        </p:nvSpPr>
        <p:spPr>
          <a:xfrm>
            <a:off x="6178906" y="6693477"/>
            <a:ext cx="59301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400" dirty="0">
                <a:solidFill>
                  <a:schemeClr val="bg1"/>
                </a:solidFill>
              </a:rPr>
              <a:t>Most movies score between 6 and 7 on IMDb, showing a central tendency toward average to above-average quality.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ZA" sz="2400" dirty="0">
                <a:solidFill>
                  <a:schemeClr val="bg1"/>
                </a:solidFill>
              </a:rPr>
              <a:t>Very few films score below 4 or above 8.</a:t>
            </a:r>
          </a:p>
        </p:txBody>
      </p:sp>
      <p:sp>
        <p:nvSpPr>
          <p:cNvPr id="49" name="TextBox 26">
            <a:extLst>
              <a:ext uri="{FF2B5EF4-FFF2-40B4-BE49-F238E27FC236}">
                <a16:creationId xmlns:a16="http://schemas.microsoft.com/office/drawing/2014/main" id="{0150D307-BED8-1D8E-2F54-5F90CAC8335C}"/>
              </a:ext>
            </a:extLst>
          </p:cNvPr>
          <p:cNvSpPr txBox="1"/>
          <p:nvPr/>
        </p:nvSpPr>
        <p:spPr>
          <a:xfrm>
            <a:off x="-1761783" y="533352"/>
            <a:ext cx="101346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Distribution of Movie Runtime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CDA3798B-E3FF-0ADE-735A-6A8328567B2C}"/>
              </a:ext>
            </a:extLst>
          </p:cNvPr>
          <p:cNvSpPr txBox="1"/>
          <p:nvPr/>
        </p:nvSpPr>
        <p:spPr>
          <a:xfrm>
            <a:off x="10067595" y="458282"/>
            <a:ext cx="101346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10 Genres</a:t>
            </a:r>
          </a:p>
        </p:txBody>
      </p:sp>
      <p:sp>
        <p:nvSpPr>
          <p:cNvPr id="51" name="TextBox 26">
            <a:extLst>
              <a:ext uri="{FF2B5EF4-FFF2-40B4-BE49-F238E27FC236}">
                <a16:creationId xmlns:a16="http://schemas.microsoft.com/office/drawing/2014/main" id="{8475FC1B-C742-87EF-1026-DB1F694DC0D2}"/>
              </a:ext>
            </a:extLst>
          </p:cNvPr>
          <p:cNvSpPr txBox="1"/>
          <p:nvPr/>
        </p:nvSpPr>
        <p:spPr>
          <a:xfrm>
            <a:off x="4240475" y="557835"/>
            <a:ext cx="101346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Distribution of IMDb Ratings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C1408-8A9C-D7EB-52C7-73344159A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7400D5-67E0-2943-D128-A369CB0D54BD}"/>
              </a:ext>
            </a:extLst>
          </p:cNvPr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305736-D5DD-4309-CE18-4DEC72DB35B3}"/>
              </a:ext>
            </a:extLst>
          </p:cNvPr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368FE39-C518-EE07-95D5-1C5ACEA863EA}"/>
              </a:ext>
            </a:extLst>
          </p:cNvPr>
          <p:cNvGrpSpPr/>
          <p:nvPr/>
        </p:nvGrpSpPr>
        <p:grpSpPr>
          <a:xfrm>
            <a:off x="6224860" y="1210335"/>
            <a:ext cx="5974617" cy="5899047"/>
            <a:chOff x="0" y="-38100"/>
            <a:chExt cx="1554321" cy="140746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015083-C46C-CD3C-67E4-0D9FF9200AD4}"/>
                </a:ext>
              </a:extLst>
            </p:cNvPr>
            <p:cNvSpPr/>
            <p:nvPr/>
          </p:nvSpPr>
          <p:spPr>
            <a:xfrm>
              <a:off x="0" y="0"/>
              <a:ext cx="1499092" cy="1360314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D763C52-BDF2-67D3-5623-898147C21BD9}"/>
                </a:ext>
              </a:extLst>
            </p:cNvPr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0555078-4246-C168-4228-90D21A2C235B}"/>
              </a:ext>
            </a:extLst>
          </p:cNvPr>
          <p:cNvGrpSpPr/>
          <p:nvPr/>
        </p:nvGrpSpPr>
        <p:grpSpPr>
          <a:xfrm>
            <a:off x="268109" y="1375464"/>
            <a:ext cx="5799599" cy="5749235"/>
            <a:chOff x="0" y="0"/>
            <a:chExt cx="1554321" cy="136936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F83921A-FD9D-A0FD-55B6-1FC90DFC0A08}"/>
                </a:ext>
              </a:extLst>
            </p:cNvPr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244D077-2E74-EB2F-87D5-E0D5E2E549F4}"/>
                </a:ext>
              </a:extLst>
            </p:cNvPr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7082648-D0EB-5404-23E0-58300240D84F}"/>
              </a:ext>
            </a:extLst>
          </p:cNvPr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7B94C74-C811-7716-50AE-388B69346E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55B819E-4726-9C0A-E183-435A3FFDC4D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470CBE6-6AEB-3A3C-FCA7-964BA6B7C625}"/>
              </a:ext>
            </a:extLst>
          </p:cNvPr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6D1DDF4-45DF-8FEE-4FD1-7D2B2ACB8B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380DB7F-44D5-624B-B270-FA291717C1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D511311E-ED95-469C-2A87-E8BD5EC68B8D}"/>
              </a:ext>
            </a:extLst>
          </p:cNvPr>
          <p:cNvSpPr txBox="1"/>
          <p:nvPr/>
        </p:nvSpPr>
        <p:spPr>
          <a:xfrm>
            <a:off x="3581400" y="4101"/>
            <a:ext cx="10439400" cy="81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Visualizations &amp; Findings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0C745CB3-3380-3B1A-D846-B77D3A0A0BAB}"/>
              </a:ext>
            </a:extLst>
          </p:cNvPr>
          <p:cNvSpPr txBox="1"/>
          <p:nvPr/>
        </p:nvSpPr>
        <p:spPr>
          <a:xfrm>
            <a:off x="12662114" y="7321786"/>
            <a:ext cx="5297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No direct cause-and-effect relationship between a movie's rating and its domestic gross</a:t>
            </a:r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D4E164D8-B45D-7EE9-51B7-E1D472036798}"/>
              </a:ext>
            </a:extLst>
          </p:cNvPr>
          <p:cNvGrpSpPr/>
          <p:nvPr/>
        </p:nvGrpSpPr>
        <p:grpSpPr>
          <a:xfrm>
            <a:off x="12213996" y="1371157"/>
            <a:ext cx="5974617" cy="5753541"/>
            <a:chOff x="0" y="0"/>
            <a:chExt cx="1554321" cy="1369365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839B23E1-F643-55A9-AEEC-5AF70E227F43}"/>
                </a:ext>
              </a:extLst>
            </p:cNvPr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CB9A57EA-B507-E447-B288-A00AB52C2817}"/>
                </a:ext>
              </a:extLst>
            </p:cNvPr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E211AFE-268E-2B91-8159-E18C139BFF1A}"/>
              </a:ext>
            </a:extLst>
          </p:cNvPr>
          <p:cNvSpPr txBox="1"/>
          <p:nvPr/>
        </p:nvSpPr>
        <p:spPr>
          <a:xfrm>
            <a:off x="307029" y="7245634"/>
            <a:ext cx="59969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ZA" dirty="0" err="1"/>
              <a:t>SciFi</a:t>
            </a:r>
            <a:r>
              <a:rPr lang="en-ZA" dirty="0"/>
              <a:t>, Adventure, Animation, and Action movies in these genres tend to perform better financially</a:t>
            </a:r>
          </a:p>
          <a:p>
            <a:r>
              <a:rPr lang="en-ZA" dirty="0"/>
              <a:t>Sci-Fi, Action, and Adventure have the most number, with films grossing over $500 million and even some approaching $700 million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8C1E6B-8DAD-B345-F7BD-2BC859F438F6}"/>
              </a:ext>
            </a:extLst>
          </p:cNvPr>
          <p:cNvSpPr txBox="1"/>
          <p:nvPr/>
        </p:nvSpPr>
        <p:spPr>
          <a:xfrm>
            <a:off x="6241456" y="7316343"/>
            <a:ext cx="5930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Buena Vista and Paramount/DreamWorks have a distinct advantage in average box office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3B36CB-27FA-D144-CFD1-D79A95F4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42"/>
          <a:stretch>
            <a:fillRect/>
          </a:stretch>
        </p:blipFill>
        <p:spPr>
          <a:xfrm>
            <a:off x="514659" y="1796688"/>
            <a:ext cx="5384169" cy="5025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647D97-C275-F304-EAEF-F1E3D1B584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98"/>
          <a:stretch>
            <a:fillRect/>
          </a:stretch>
        </p:blipFill>
        <p:spPr>
          <a:xfrm>
            <a:off x="6277935" y="1981478"/>
            <a:ext cx="5709247" cy="3924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BCF9A8-FF85-7BED-6511-979B329D85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312"/>
          <a:stretch>
            <a:fillRect/>
          </a:stretch>
        </p:blipFill>
        <p:spPr>
          <a:xfrm>
            <a:off x="12315241" y="2175428"/>
            <a:ext cx="5639307" cy="4177408"/>
          </a:xfrm>
          <a:prstGeom prst="rect">
            <a:avLst/>
          </a:prstGeom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399E4911-FC47-C904-F20D-C20BD48CF7F9}"/>
              </a:ext>
            </a:extLst>
          </p:cNvPr>
          <p:cNvSpPr txBox="1"/>
          <p:nvPr/>
        </p:nvSpPr>
        <p:spPr>
          <a:xfrm>
            <a:off x="-1761783" y="533352"/>
            <a:ext cx="101346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Domestic Gross by Genre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F1E34E72-6E93-193F-76A6-C040FBEA1802}"/>
              </a:ext>
            </a:extLst>
          </p:cNvPr>
          <p:cNvSpPr txBox="1"/>
          <p:nvPr/>
        </p:nvSpPr>
        <p:spPr>
          <a:xfrm>
            <a:off x="3886200" y="591105"/>
            <a:ext cx="101346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Studios by Average Gross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35E32CD7-625F-C1AF-C73F-A657EAD8B488}"/>
              </a:ext>
            </a:extLst>
          </p:cNvPr>
          <p:cNvSpPr txBox="1"/>
          <p:nvPr/>
        </p:nvSpPr>
        <p:spPr>
          <a:xfrm>
            <a:off x="10324840" y="608518"/>
            <a:ext cx="101346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Rating Vs Domestic Gross</a:t>
            </a:r>
          </a:p>
        </p:txBody>
      </p:sp>
    </p:spTree>
    <p:extLst>
      <p:ext uri="{BB962C8B-B14F-4D97-AF65-F5344CB8AC3E}">
        <p14:creationId xmlns:p14="http://schemas.microsoft.com/office/powerpoint/2010/main" val="93404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1013090" y="3695700"/>
            <a:ext cx="14586028" cy="5233569"/>
            <a:chOff x="0" y="-38100"/>
            <a:chExt cx="3841588" cy="1378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588" cy="1340289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400" y="2487348"/>
            <a:ext cx="9435759" cy="1036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7844851" y="4286548"/>
            <a:ext cx="1232553" cy="1232553"/>
          </a:xfrm>
          <a:custGeom>
            <a:avLst/>
            <a:gdLst/>
            <a:ahLst/>
            <a:cxnLst/>
            <a:rect l="l" t="t" r="r" b="b"/>
            <a:pathLst>
              <a:path w="1232553" h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sp>
        <p:nvSpPr>
          <p:cNvPr id="9" name="Freeform 9"/>
          <p:cNvSpPr/>
          <p:nvPr/>
        </p:nvSpPr>
        <p:spPr>
          <a:xfrm>
            <a:off x="3005199" y="4181637"/>
            <a:ext cx="1077227" cy="1247315"/>
          </a:xfrm>
          <a:custGeom>
            <a:avLst/>
            <a:gdLst/>
            <a:ahLst/>
            <a:cxnLst/>
            <a:rect l="l" t="t" r="r" b="b"/>
            <a:pathLst>
              <a:path w="1077227" h="1247315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sp>
        <p:nvSpPr>
          <p:cNvPr id="10" name="Freeform 10"/>
          <p:cNvSpPr/>
          <p:nvPr/>
        </p:nvSpPr>
        <p:spPr>
          <a:xfrm>
            <a:off x="12334954" y="4376697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grpSp>
        <p:nvGrpSpPr>
          <p:cNvPr id="11" name="Group 1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15527" y="5757621"/>
            <a:ext cx="4161784" cy="69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ZA" sz="1973" spc="-39" dirty="0">
                <a:solidFill>
                  <a:srgbClr val="145DA0"/>
                </a:solidFill>
                <a:latin typeface="Poppins"/>
                <a:cs typeface="Poppins"/>
              </a:rPr>
              <a:t>Invest in Action and Adventure for high-grossing potential</a:t>
            </a:r>
            <a:endParaRPr lang="en-US" sz="1973" spc="-39" dirty="0">
              <a:solidFill>
                <a:srgbClr val="145DA0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17" name="TextBox 17"/>
          <p:cNvSpPr txBox="1"/>
          <p:nvPr/>
        </p:nvSpPr>
        <p:spPr>
          <a:xfrm>
            <a:off x="6232451" y="5749659"/>
            <a:ext cx="4161784" cy="105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ZA" sz="1973" spc="-39" dirty="0">
                <a:solidFill>
                  <a:srgbClr val="145DA0"/>
                </a:solidFill>
                <a:latin typeface="Poppins"/>
                <a:cs typeface="Poppins"/>
              </a:rPr>
              <a:t>Aim to build or partner with trusted production houses for quality control</a:t>
            </a:r>
            <a:endParaRPr lang="en-US" sz="1973" spc="-39" dirty="0">
              <a:solidFill>
                <a:srgbClr val="145DA0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59801" y="5692969"/>
            <a:ext cx="4161784" cy="105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ZA" dirty="0"/>
              <a:t> </a:t>
            </a:r>
            <a:r>
              <a:rPr lang="en-ZA" sz="1973" spc="-39" dirty="0">
                <a:solidFill>
                  <a:srgbClr val="145DA0"/>
                </a:solidFill>
                <a:latin typeface="Poppins"/>
                <a:cs typeface="Poppins"/>
              </a:rPr>
              <a:t>Target runtimes around 90–120 minutes to maintain audience engagement</a:t>
            </a:r>
            <a:r>
              <a:rPr lang="en-US" sz="1973" spc="-39" dirty="0">
                <a:solidFill>
                  <a:srgbClr val="145DA0"/>
                </a:solidFill>
                <a:latin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592</Words>
  <Application>Microsoft Office PowerPoint</Application>
  <PresentationFormat>Custom</PresentationFormat>
  <Paragraphs>73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Symbol</vt:lpstr>
      <vt:lpstr>Poppins Bold</vt:lpstr>
      <vt:lpstr>Arial</vt:lpstr>
      <vt:lpstr>Montserrat</vt:lpstr>
      <vt:lpstr>Montserrat Bold</vt:lpstr>
      <vt:lpstr>Calibri</vt:lpstr>
      <vt:lpstr>Aptos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Odhiambo, Trevor Albert Ooko T</dc:creator>
  <cp:lastModifiedBy>Odhiambo, Trevor Albert Ooko T</cp:lastModifiedBy>
  <cp:revision>16</cp:revision>
  <dcterms:created xsi:type="dcterms:W3CDTF">2006-08-16T00:00:00Z</dcterms:created>
  <dcterms:modified xsi:type="dcterms:W3CDTF">2025-08-05T19:26:41Z</dcterms:modified>
  <dc:identifier>DAGvOB1jVt0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7a3850-2850-457c-8efb-fdd5fa4d27d3_Enabled">
    <vt:lpwstr>true</vt:lpwstr>
  </property>
  <property fmtid="{D5CDD505-2E9C-101B-9397-08002B2CF9AE}" pid="3" name="MSIP_Label_027a3850-2850-457c-8efb-fdd5fa4d27d3_SetDate">
    <vt:lpwstr>2025-08-05T17:10:44Z</vt:lpwstr>
  </property>
  <property fmtid="{D5CDD505-2E9C-101B-9397-08002B2CF9AE}" pid="4" name="MSIP_Label_027a3850-2850-457c-8efb-fdd5fa4d27d3_Method">
    <vt:lpwstr>Standard</vt:lpwstr>
  </property>
  <property fmtid="{D5CDD505-2E9C-101B-9397-08002B2CF9AE}" pid="5" name="MSIP_Label_027a3850-2850-457c-8efb-fdd5fa4d27d3_Name">
    <vt:lpwstr>027a3850-2850-457c-8efb-fdd5fa4d27d3</vt:lpwstr>
  </property>
  <property fmtid="{D5CDD505-2E9C-101B-9397-08002B2CF9AE}" pid="6" name="MSIP_Label_027a3850-2850-457c-8efb-fdd5fa4d27d3_SiteId">
    <vt:lpwstr>7369e6ec-faa6-42fa-bc0e-4f332da5b1db</vt:lpwstr>
  </property>
  <property fmtid="{D5CDD505-2E9C-101B-9397-08002B2CF9AE}" pid="7" name="MSIP_Label_027a3850-2850-457c-8efb-fdd5fa4d27d3_ActionId">
    <vt:lpwstr>d29b5307-6e3a-4fdb-a4b4-c2596395cecc</vt:lpwstr>
  </property>
  <property fmtid="{D5CDD505-2E9C-101B-9397-08002B2CF9AE}" pid="8" name="MSIP_Label_027a3850-2850-457c-8efb-fdd5fa4d27d3_ContentBits">
    <vt:lpwstr>0</vt:lpwstr>
  </property>
  <property fmtid="{D5CDD505-2E9C-101B-9397-08002B2CF9AE}" pid="9" name="MSIP_Label_027a3850-2850-457c-8efb-fdd5fa4d27d3_Tag">
    <vt:lpwstr>10, 3, 0, 1</vt:lpwstr>
  </property>
</Properties>
</file>